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4" autoAdjust="0"/>
    <p:restoredTop sz="94660"/>
  </p:normalViewPr>
  <p:slideViewPr>
    <p:cSldViewPr snapToGrid="0">
      <p:cViewPr varScale="1">
        <p:scale>
          <a:sx n="43" d="100"/>
          <a:sy n="43" d="100"/>
        </p:scale>
        <p:origin x="7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9B9EA0E-9800-4254-90B2-DED120540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48885CD2-BFB4-4BEB-9D20-25A416522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3D32B58-AC9A-4894-9D26-E55A11FD1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FB94133-490A-477E-B07A-210362A38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7C056E5-0EE9-49F1-8AB4-81E43D133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4672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DA9E60B-E047-4D86-9C24-041D6FE32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8FD75664-212E-49E4-8B62-76E7F3BA41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455666D-083D-4DA1-8CB8-F5FB60F9C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D538E34C-0FB4-448E-B0E1-394C6C0A9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1D09F70-D431-4F10-A5A8-7055246AD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79903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C7A63EF6-DA80-4B62-9320-9551B6FCF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887F9776-D4E4-4DD9-BE42-27FB50E0C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FCC1E105-8B53-48B3-8DEB-A0C1D5A64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26F8A4B-C016-46F3-9FCB-CCCBD26B8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1B6A24E1-8193-4119-9ED7-CC02AFB1B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8159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8356195-15C4-4BED-AB4D-B33133C37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3EADBF5-0156-440D-ADFE-0DC10C1F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B175458-3510-4014-9D29-186CCE03D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C8C41534-B488-45A1-ACB3-BCF15B20C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0B96104-2A92-42DC-986C-C162550A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27205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016947D-BAF1-4F2A-A334-6692D7964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D903AF94-E52E-468F-A3A0-818AF7AA5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6AE06ED-2663-449D-884B-FABD9A46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D56080B-4A1B-4CAD-80AE-ABB066D21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17C46CF-E93F-4DC7-907B-6104ECC05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49632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951D68E-C7C4-461D-A02F-446EE30A5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E5B8680-D4E6-40F4-94DF-CC137AF200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66346A1D-EEB3-4CFF-A9A4-AA6C2B8A4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ECF6DF3B-BA30-48EA-AFF8-BBA2B1E64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08C1DA7-A3EB-4D6A-BA62-671A9059A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64F35CF-6EA6-42DE-A1CD-1CF5CD74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87282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DDDFDEA-ECD7-47FD-8519-5CB56402A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1B58D92-1AEB-4A76-8137-794FDDD8B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7028C23C-2E3A-459A-8580-889335296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CA6AC21D-5F2B-412B-BE69-20545060D6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586BBF46-E87C-4876-B394-4369B8975B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CEC6C871-EC86-459F-ADE1-11611355C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95A7BADA-4D31-499B-B4C4-120A369E2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A8B0DFE1-F76D-4826-BCF0-67D79A833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16197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BD9E64C-4774-4198-8EBA-F80319483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C2B4A830-3AC6-4AFA-B257-6FC191A19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661934DA-B1AC-43EE-AC8C-E30365A06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1305479-E968-44B2-82B8-1F6E34B2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4919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6F0C4DA9-B2C1-4133-8A02-926074F9B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F7CC603F-1F1D-442A-BE85-FD2BBB66C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991FAE37-8C59-4D01-A8D5-C80B59A6B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5521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5766793-9DE6-4CAE-9B80-DED3900CC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45BD4DE-1B9A-4610-9A71-722AFF3AE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E3747AD7-D1E2-4990-830C-5E280280A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609DFAB2-868D-4FF0-97A9-457F9BA97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135CAC2-268D-414F-87E7-934A17AAB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4D78F40E-7516-449C-8067-FBFE09BE7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18244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72EBA66-7735-4380-89C0-EAA61F0BF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8D3BE2DC-5834-453F-9B0C-C166A3E4F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BC3321A3-0BE9-4D12-B23D-05C91D3CE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577E1CC0-E27F-4AAB-9DF3-CA3C97B26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2DE6BF2A-B04F-4861-A693-CD4A31CF8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32D51347-09B3-457A-BF36-E3C1DA501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5187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8626B3C3-46F5-4B66-9F14-988973D0C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C92B4C41-5204-4579-BB63-6FE50ED62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8605380-62CC-466A-9E1D-6E0B0D4C19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4161F-19BB-4630-B95B-7D7B88FB8442}" type="datetimeFigureOut">
              <a:rPr lang="nb-NO" smtClean="0"/>
              <a:t>30.07.2017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B80C7A1-0BD6-4C59-846D-2175F4983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CA9765A-C13C-4476-848F-21731EC262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268EA-9791-44C2-8D92-842FB0BBD47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7017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316E418-1542-4D7C-B09F-11099C08F1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Forberedelseskurs i programmering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494E71FC-21A2-4FD9-A523-CD7C128389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13990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B94D87A-4338-4213-B16C-5B56ECB5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224" y="2706881"/>
            <a:ext cx="10515600" cy="1325563"/>
          </a:xfrm>
        </p:spPr>
        <p:txBody>
          <a:bodyPr/>
          <a:lstStyle/>
          <a:p>
            <a:r>
              <a:rPr lang="nb-NO" dirty="0"/>
              <a:t>Datamaskiner er i dag </a:t>
            </a:r>
            <a:r>
              <a:rPr lang="nb-NO" b="1" dirty="0"/>
              <a:t>små</a:t>
            </a:r>
            <a:r>
              <a:rPr lang="nb-NO" dirty="0"/>
              <a:t>, </a:t>
            </a:r>
            <a:r>
              <a:rPr lang="nb-NO" b="1" dirty="0"/>
              <a:t>raske </a:t>
            </a:r>
            <a:r>
              <a:rPr lang="nb-NO" dirty="0"/>
              <a:t>og </a:t>
            </a:r>
            <a:r>
              <a:rPr lang="nb-NO" b="1" dirty="0"/>
              <a:t>kostnadseffektive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01034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F7B99CA3-430A-4381-8662-B1B596C27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116571CE-767B-42B0-8005-413AE93D4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b="1" dirty="0">
                <a:solidFill>
                  <a:schemeClr val="bg1"/>
                </a:solidFill>
              </a:rPr>
              <a:t>Michigan Micro Mote (M3) &lt; 0.5 cm (verdens minste datamaskin)</a:t>
            </a:r>
            <a:endParaRPr lang="nb-NO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213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9BC96E4-2E23-4CDF-8CD7-B48237ACA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Hovedkomponenter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94C9A7B-044B-44B2-973A-7DCFDB948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Hovedkomponentene i en datamaskin er: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Prosessor</a:t>
            </a:r>
            <a:r>
              <a:rPr lang="nb-NO" dirty="0"/>
              <a:t>, også kalt CPU (Central Processing Unit)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Harddisk/SSD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RAM</a:t>
            </a:r>
            <a:r>
              <a:rPr lang="nb-NO" dirty="0"/>
              <a:t>, også kalt hurtigminne. Står for Random Access Memory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(Grafikkort)</a:t>
            </a:r>
          </a:p>
          <a:p>
            <a:pPr>
              <a:lnSpc>
                <a:spcPct val="150000"/>
              </a:lnSpc>
            </a:pPr>
            <a:r>
              <a:rPr lang="nb-NO" dirty="0"/>
              <a:t>Alle disse komponentene (m.fl.) er plassert på et hovedkort</a:t>
            </a:r>
          </a:p>
        </p:txBody>
      </p:sp>
    </p:spTree>
    <p:extLst>
      <p:ext uri="{BB962C8B-B14F-4D97-AF65-F5344CB8AC3E}">
        <p14:creationId xmlns:p14="http://schemas.microsoft.com/office/powerpoint/2010/main" val="3308228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27273928-C117-4652-8173-69AC8EBA47FB}"/>
              </a:ext>
            </a:extLst>
          </p:cNvPr>
          <p:cNvSpPr/>
          <p:nvPr/>
        </p:nvSpPr>
        <p:spPr>
          <a:xfrm>
            <a:off x="4215161" y="0"/>
            <a:ext cx="486193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74F23FF0-BDDD-428A-B9AF-2DAEF0BE1B9E}"/>
              </a:ext>
            </a:extLst>
          </p:cNvPr>
          <p:cNvSpPr/>
          <p:nvPr/>
        </p:nvSpPr>
        <p:spPr>
          <a:xfrm>
            <a:off x="1784195" y="0"/>
            <a:ext cx="2230244" cy="6858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C5E8BFBC-1D55-4D53-85F8-76AF15F0D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169" y="2074751"/>
            <a:ext cx="6485598" cy="4570563"/>
          </a:xfrm>
          <a:prstGeom prst="rect">
            <a:avLst/>
          </a:prstGeom>
        </p:spPr>
      </p:pic>
      <p:sp>
        <p:nvSpPr>
          <p:cNvPr id="7" name="TekstSylinder 6">
            <a:extLst>
              <a:ext uri="{FF2B5EF4-FFF2-40B4-BE49-F238E27FC236}">
                <a16:creationId xmlns:a16="http://schemas.microsoft.com/office/drawing/2014/main" id="{59B2F623-C65A-4C40-A87B-B8EBD31CAB37}"/>
              </a:ext>
            </a:extLst>
          </p:cNvPr>
          <p:cNvSpPr txBox="1"/>
          <p:nvPr/>
        </p:nvSpPr>
        <p:spPr>
          <a:xfrm>
            <a:off x="5709426" y="775766"/>
            <a:ext cx="3122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Hovedkort</a:t>
            </a:r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F1B149CE-98BA-475A-8EB6-15453A021DA8}"/>
              </a:ext>
            </a:extLst>
          </p:cNvPr>
          <p:cNvSpPr txBox="1"/>
          <p:nvPr/>
        </p:nvSpPr>
        <p:spPr>
          <a:xfrm>
            <a:off x="2163339" y="775766"/>
            <a:ext cx="1806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Eksternt</a:t>
            </a:r>
          </a:p>
        </p:txBody>
      </p:sp>
    </p:spTree>
    <p:extLst>
      <p:ext uri="{BB962C8B-B14F-4D97-AF65-F5344CB8AC3E}">
        <p14:creationId xmlns:p14="http://schemas.microsoft.com/office/powerpoint/2010/main" val="2301554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7E171CE-076C-4150-9685-020EADD55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Oppgaver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DE8337A-E253-4D9B-9887-C9A84712B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Oppgavene til komponentene er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Prosessor: Ta imot og sende el. impulser videre + beregninger. </a:t>
            </a:r>
            <a:r>
              <a:rPr lang="nb-NO" dirty="0"/>
              <a:t>Uttrykkes i GHz = antall impulser pr. sekund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Harddisk/SSD: Lagre data over lang tid, også uten strøm. </a:t>
            </a:r>
            <a:r>
              <a:rPr lang="nb-NO" dirty="0"/>
              <a:t>(enhet GB/TB)</a:t>
            </a:r>
          </a:p>
          <a:p>
            <a:pPr lvl="1">
              <a:lnSpc>
                <a:spcPct val="150000"/>
              </a:lnSpc>
            </a:pPr>
            <a:r>
              <a:rPr lang="nb-NO" b="1" dirty="0"/>
              <a:t>RAM: Lagre data over kort tid, er avhengig av strøm. </a:t>
            </a:r>
            <a:r>
              <a:rPr lang="nb-NO" dirty="0"/>
              <a:t>(enhet GB)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Grafikkort: Vise punkter med farger på skjermen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Hovedkort: Koble sammen de overnevnte komponentene (m.fl.)</a:t>
            </a:r>
          </a:p>
        </p:txBody>
      </p:sp>
    </p:spTree>
    <p:extLst>
      <p:ext uri="{BB962C8B-B14F-4D97-AF65-F5344CB8AC3E}">
        <p14:creationId xmlns:p14="http://schemas.microsoft.com/office/powerpoint/2010/main" val="2476747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41F63CA4-F283-41E8-AD09-73D4BE3C1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50" y="1634712"/>
            <a:ext cx="3202328" cy="2402145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17CE3EAE-51C2-4F91-B455-E76FD5A0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049" y="1634712"/>
            <a:ext cx="3722706" cy="2402145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F0C4DD13-564B-4443-A3F0-04F970C1A1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7926" y="1634712"/>
            <a:ext cx="3140747" cy="2402146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1F0A027F-5A98-40D2-B2DC-5BFDA51DB3CB}"/>
              </a:ext>
            </a:extLst>
          </p:cNvPr>
          <p:cNvSpPr/>
          <p:nvPr/>
        </p:nvSpPr>
        <p:spPr>
          <a:xfrm>
            <a:off x="254550" y="4537874"/>
            <a:ext cx="116241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4800" dirty="0">
                <a:latin typeface="Helvetica-Light"/>
              </a:rPr>
              <a:t>	CPU 			Harddisk 			RAM</a:t>
            </a:r>
            <a:endParaRPr lang="nb-NO" sz="4800" dirty="0"/>
          </a:p>
        </p:txBody>
      </p:sp>
    </p:spTree>
    <p:extLst>
      <p:ext uri="{BB962C8B-B14F-4D97-AF65-F5344CB8AC3E}">
        <p14:creationId xmlns:p14="http://schemas.microsoft.com/office/powerpoint/2010/main" val="3488570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FA8519A-8DEE-4696-8E61-0D0F87F01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9E90693C-67CD-4ACD-98E9-472719E741F2}"/>
              </a:ext>
            </a:extLst>
          </p:cNvPr>
          <p:cNvSpPr/>
          <p:nvPr/>
        </p:nvSpPr>
        <p:spPr>
          <a:xfrm>
            <a:off x="1306542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02F4737B-5898-451A-96CB-95AE0141070C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534C6E04-E01E-41AC-88DF-2F1E38D71ED6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</p:spTree>
    <p:extLst>
      <p:ext uri="{BB962C8B-B14F-4D97-AF65-F5344CB8AC3E}">
        <p14:creationId xmlns:p14="http://schemas.microsoft.com/office/powerpoint/2010/main" val="1827039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tel 1">
            <a:extLst>
              <a:ext uri="{FF2B5EF4-FFF2-40B4-BE49-F238E27FC236}">
                <a16:creationId xmlns:a16="http://schemas.microsoft.com/office/drawing/2014/main" id="{687D1044-BEB0-4A7A-B446-20DD1DE92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A530B3A0-9786-470E-B7AA-0991AA7DBD9F}"/>
              </a:ext>
            </a:extLst>
          </p:cNvPr>
          <p:cNvSpPr/>
          <p:nvPr/>
        </p:nvSpPr>
        <p:spPr>
          <a:xfrm>
            <a:off x="1306542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A5423F6B-5E96-4E62-B062-0CE3D4473DAA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254F602F-E40D-4727-BE83-C8C1F3D12634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12" name="TekstSylinder 11">
            <a:extLst>
              <a:ext uri="{FF2B5EF4-FFF2-40B4-BE49-F238E27FC236}">
                <a16:creationId xmlns:a16="http://schemas.microsoft.com/office/drawing/2014/main" id="{CFDBB1A8-4F28-491A-8011-C8ADD4E8DB53}"/>
              </a:ext>
            </a:extLst>
          </p:cNvPr>
          <p:cNvSpPr txBox="1"/>
          <p:nvPr/>
        </p:nvSpPr>
        <p:spPr>
          <a:xfrm>
            <a:off x="4995746" y="4861933"/>
            <a:ext cx="2575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Trykker på tasten </a:t>
            </a:r>
            <a:r>
              <a:rPr lang="nb-NO" sz="2400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18811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C42E1C39-B35F-4BA1-9E7C-FA7667111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C88C0DEA-FD67-4BCE-905E-54BCA7F0B4A1}"/>
              </a:ext>
            </a:extLst>
          </p:cNvPr>
          <p:cNvSpPr/>
          <p:nvPr/>
        </p:nvSpPr>
        <p:spPr>
          <a:xfrm>
            <a:off x="1306555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A86CF3D5-CB8D-4D99-9406-C13CB0F962F5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81F88ACD-E105-47C0-B4E4-FEE270899D6C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494B424D-4ACC-4419-AC45-26B7EEF7ED8D}"/>
              </a:ext>
            </a:extLst>
          </p:cNvPr>
          <p:cNvSpPr txBox="1"/>
          <p:nvPr/>
        </p:nvSpPr>
        <p:spPr>
          <a:xfrm>
            <a:off x="1992398" y="4746904"/>
            <a:ext cx="1960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Mottar impuls</a:t>
            </a:r>
            <a:endParaRPr lang="nb-NO" sz="2400" b="1" dirty="0"/>
          </a:p>
        </p:txBody>
      </p:sp>
      <p:sp>
        <p:nvSpPr>
          <p:cNvPr id="9" name="Pil: venstre 8">
            <a:extLst>
              <a:ext uri="{FF2B5EF4-FFF2-40B4-BE49-F238E27FC236}">
                <a16:creationId xmlns:a16="http://schemas.microsoft.com/office/drawing/2014/main" id="{DB585360-22B6-4C26-A3CD-167FEFAF5FBF}"/>
              </a:ext>
            </a:extLst>
          </p:cNvPr>
          <p:cNvSpPr/>
          <p:nvPr/>
        </p:nvSpPr>
        <p:spPr>
          <a:xfrm rot="2153394">
            <a:off x="3501857" y="4452623"/>
            <a:ext cx="1322505" cy="40738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84881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CFE13B3A-2698-4E1F-9D82-405767C55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4ACF3917-8259-421B-B642-FEBAD3632C0C}"/>
              </a:ext>
            </a:extLst>
          </p:cNvPr>
          <p:cNvSpPr/>
          <p:nvPr/>
        </p:nvSpPr>
        <p:spPr>
          <a:xfrm>
            <a:off x="1306548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9A51C5FA-CE12-4A07-B449-D6D12D1D4831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43010C57-D94C-47C6-B101-565A2674D79F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8F01177C-9C8E-45DC-856F-E03DC27F5150}"/>
              </a:ext>
            </a:extLst>
          </p:cNvPr>
          <p:cNvSpPr txBox="1"/>
          <p:nvPr/>
        </p:nvSpPr>
        <p:spPr>
          <a:xfrm>
            <a:off x="3444580" y="2872547"/>
            <a:ext cx="2126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Regner om puls</a:t>
            </a:r>
            <a:endParaRPr lang="nb-NO" sz="2400" b="1" dirty="0"/>
          </a:p>
        </p:txBody>
      </p:sp>
    </p:spTree>
    <p:extLst>
      <p:ext uri="{BB962C8B-B14F-4D97-AF65-F5344CB8AC3E}">
        <p14:creationId xmlns:p14="http://schemas.microsoft.com/office/powerpoint/2010/main" val="3037156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F44A55A-A20F-429B-896B-C8387C253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 dirty="0"/>
              <a:t>Tirsdag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F18AE5F-E151-4C7A-BBD1-AECDB689B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Datamaskinen</a:t>
            </a:r>
          </a:p>
          <a:p>
            <a:endParaRPr lang="nb-NO" dirty="0"/>
          </a:p>
          <a:p>
            <a:r>
              <a:rPr lang="nb-NO" dirty="0"/>
              <a:t>Lunsj</a:t>
            </a:r>
          </a:p>
          <a:p>
            <a:endParaRPr lang="nb-NO" dirty="0"/>
          </a:p>
          <a:p>
            <a:r>
              <a:rPr lang="nb-NO" dirty="0"/>
              <a:t>Programmeringsspråk</a:t>
            </a:r>
          </a:p>
        </p:txBody>
      </p:sp>
    </p:spTree>
    <p:extLst>
      <p:ext uri="{BB962C8B-B14F-4D97-AF65-F5344CB8AC3E}">
        <p14:creationId xmlns:p14="http://schemas.microsoft.com/office/powerpoint/2010/main" val="15417742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A1F101FE-2C32-4934-8B9F-3937AEBD5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D603F944-F494-42A3-B387-AD27E6C8683F}"/>
              </a:ext>
            </a:extLst>
          </p:cNvPr>
          <p:cNvSpPr/>
          <p:nvPr/>
        </p:nvSpPr>
        <p:spPr>
          <a:xfrm>
            <a:off x="1306554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4F2B1319-D0E2-4761-B989-F5246976D7A5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07A6E9D5-4C16-4A18-938F-62F056F7AA71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1CAE9C29-BF0F-4E9F-8856-2620F5042F5A}"/>
              </a:ext>
            </a:extLst>
          </p:cNvPr>
          <p:cNvSpPr txBox="1"/>
          <p:nvPr/>
        </p:nvSpPr>
        <p:spPr>
          <a:xfrm>
            <a:off x="4973444" y="2297147"/>
            <a:ext cx="2740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Slår opp og henter </a:t>
            </a:r>
            <a:r>
              <a:rPr lang="nb-NO" sz="2400" b="1" dirty="0"/>
              <a:t>A</a:t>
            </a:r>
          </a:p>
        </p:txBody>
      </p:sp>
      <p:sp>
        <p:nvSpPr>
          <p:cNvPr id="9" name="Pil: venstre og høyre 8">
            <a:extLst>
              <a:ext uri="{FF2B5EF4-FFF2-40B4-BE49-F238E27FC236}">
                <a16:creationId xmlns:a16="http://schemas.microsoft.com/office/drawing/2014/main" id="{A6F62DF4-BE18-4F01-B491-F368192E7E4F}"/>
              </a:ext>
            </a:extLst>
          </p:cNvPr>
          <p:cNvSpPr/>
          <p:nvPr/>
        </p:nvSpPr>
        <p:spPr>
          <a:xfrm>
            <a:off x="3702205" y="3160172"/>
            <a:ext cx="5865541" cy="410198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966403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D5390683-FEC3-4FFD-AFEE-CCC1B76D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dirty="0"/>
              <a:t>Eksempel: trykke på en tast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25F69FC0-78C0-49C6-B2CA-CE36F4D09652}"/>
              </a:ext>
            </a:extLst>
          </p:cNvPr>
          <p:cNvSpPr/>
          <p:nvPr/>
        </p:nvSpPr>
        <p:spPr>
          <a:xfrm>
            <a:off x="1306545" y="2252544"/>
            <a:ext cx="2083420" cy="21633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CPU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75996EF8-E752-452B-9234-529D21CFABD1}"/>
              </a:ext>
            </a:extLst>
          </p:cNvPr>
          <p:cNvSpPr/>
          <p:nvPr/>
        </p:nvSpPr>
        <p:spPr>
          <a:xfrm>
            <a:off x="3389972" y="5352585"/>
            <a:ext cx="5419492" cy="899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Tastatur</a:t>
            </a:r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D3037430-A638-4331-8AC3-BAA835A280AF}"/>
              </a:ext>
            </a:extLst>
          </p:cNvPr>
          <p:cNvSpPr/>
          <p:nvPr/>
        </p:nvSpPr>
        <p:spPr>
          <a:xfrm>
            <a:off x="9879980" y="2252543"/>
            <a:ext cx="1473820" cy="399957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4000" dirty="0"/>
              <a:t>RAM</a:t>
            </a: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BF6A5875-71C7-4BD0-B0B1-8E268F561334}"/>
              </a:ext>
            </a:extLst>
          </p:cNvPr>
          <p:cNvSpPr txBox="1"/>
          <p:nvPr/>
        </p:nvSpPr>
        <p:spPr>
          <a:xfrm>
            <a:off x="122966" y="4653400"/>
            <a:ext cx="4450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/>
              <a:t>Sender </a:t>
            </a:r>
            <a:r>
              <a:rPr lang="nb-NO" sz="2400" b="1" dirty="0"/>
              <a:t>A </a:t>
            </a:r>
            <a:r>
              <a:rPr lang="nb-NO" sz="2400" dirty="0"/>
              <a:t>videre til eks. skjermkort</a:t>
            </a:r>
            <a:endParaRPr lang="nb-NO" sz="2400" b="1" dirty="0"/>
          </a:p>
        </p:txBody>
      </p:sp>
      <p:sp>
        <p:nvSpPr>
          <p:cNvPr id="9" name="Pil: venstre 8">
            <a:extLst>
              <a:ext uri="{FF2B5EF4-FFF2-40B4-BE49-F238E27FC236}">
                <a16:creationId xmlns:a16="http://schemas.microsoft.com/office/drawing/2014/main" id="{D5B19E81-7D1F-429E-8F10-9F60E7A8EA6D}"/>
              </a:ext>
            </a:extLst>
          </p:cNvPr>
          <p:cNvSpPr/>
          <p:nvPr/>
        </p:nvSpPr>
        <p:spPr>
          <a:xfrm>
            <a:off x="113369" y="3055434"/>
            <a:ext cx="1024055" cy="167848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58309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7E3EEF4-30FC-4EAA-8486-68CECC2FA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2796091"/>
            <a:ext cx="10515600" cy="1325563"/>
          </a:xfrm>
        </p:spPr>
        <p:txBody>
          <a:bodyPr/>
          <a:lstStyle/>
          <a:p>
            <a:pPr algn="ctr"/>
            <a:r>
              <a:rPr lang="nb-NO" b="1" dirty="0"/>
              <a:t>Oppgaver</a:t>
            </a:r>
          </a:p>
        </p:txBody>
      </p:sp>
    </p:spTree>
    <p:extLst>
      <p:ext uri="{BB962C8B-B14F-4D97-AF65-F5344CB8AC3E}">
        <p14:creationId xmlns:p14="http://schemas.microsoft.com/office/powerpoint/2010/main" val="3913229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tel 1">
            <a:extLst>
              <a:ext uri="{FF2B5EF4-FFF2-40B4-BE49-F238E27FC236}">
                <a16:creationId xmlns:a16="http://schemas.microsoft.com/office/drawing/2014/main" id="{863C670B-466E-4659-AE70-04D59971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6210"/>
            <a:ext cx="10515600" cy="1325563"/>
          </a:xfrm>
        </p:spPr>
        <p:txBody>
          <a:bodyPr/>
          <a:lstStyle/>
          <a:p>
            <a:pPr algn="ctr"/>
            <a:r>
              <a:rPr lang="nb-NO" b="1" dirty="0"/>
              <a:t>Programmeringsspråk</a:t>
            </a:r>
          </a:p>
        </p:txBody>
      </p:sp>
      <p:sp>
        <p:nvSpPr>
          <p:cNvPr id="11" name="Plassholder for innhold 2">
            <a:extLst>
              <a:ext uri="{FF2B5EF4-FFF2-40B4-BE49-F238E27FC236}">
                <a16:creationId xmlns:a16="http://schemas.microsoft.com/office/drawing/2014/main" id="{AA2E0C4E-B281-455A-8187-A8FDC27D5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31773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nb-NO" dirty="0"/>
              <a:t>Modul 4</a:t>
            </a:r>
          </a:p>
        </p:txBody>
      </p:sp>
    </p:spTree>
    <p:extLst>
      <p:ext uri="{BB962C8B-B14F-4D97-AF65-F5344CB8AC3E}">
        <p14:creationId xmlns:p14="http://schemas.microsoft.com/office/powerpoint/2010/main" val="3767962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B783A1B-26FE-4841-B718-067FAB344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6210"/>
            <a:ext cx="10515600" cy="1325563"/>
          </a:xfrm>
        </p:spPr>
        <p:txBody>
          <a:bodyPr/>
          <a:lstStyle/>
          <a:p>
            <a:pPr algn="ctr"/>
            <a:r>
              <a:rPr lang="nb-NO" b="1" dirty="0"/>
              <a:t>Datamaskinen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18D9A86-20CF-46EC-B90A-C05E7B12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31773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nb-NO" dirty="0"/>
              <a:t>Modul 3</a:t>
            </a:r>
          </a:p>
        </p:txBody>
      </p:sp>
    </p:spTree>
    <p:extLst>
      <p:ext uri="{BB962C8B-B14F-4D97-AF65-F5344CB8AC3E}">
        <p14:creationId xmlns:p14="http://schemas.microsoft.com/office/powerpoint/2010/main" val="45564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E914B72-BF4F-4E60-8D31-C53E47C7B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Historie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240FB83-9B51-40BF-B66A-65B8C5970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 PC = Personal Computer</a:t>
            </a:r>
          </a:p>
          <a:p>
            <a:pPr>
              <a:lnSpc>
                <a:spcPct val="150000"/>
              </a:lnSpc>
            </a:pPr>
            <a:r>
              <a:rPr lang="nb-NO" dirty="0"/>
              <a:t>De første datamaskinene var langt fra personlige!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Enorme maskiner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Ekstremt dyre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Krevde et team med vitenskapsmenn for operasjoner og vedlikehold</a:t>
            </a:r>
          </a:p>
        </p:txBody>
      </p:sp>
    </p:spTree>
    <p:extLst>
      <p:ext uri="{BB962C8B-B14F-4D97-AF65-F5344CB8AC3E}">
        <p14:creationId xmlns:p14="http://schemas.microsoft.com/office/powerpoint/2010/main" val="1047809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9A4EBFA-DF6E-40ED-B200-6C2F58B99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ENIAC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905A5E4-5523-454A-82EC-EAC2D7465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Electronic Numerical Integrator Analyzer and Computer (ENIAC)</a:t>
            </a:r>
          </a:p>
          <a:p>
            <a:pPr>
              <a:lnSpc>
                <a:spcPct val="150000"/>
              </a:lnSpc>
            </a:pPr>
            <a:r>
              <a:rPr lang="nb-NO" dirty="0"/>
              <a:t>Ble laget for det amerikanske militæret for å gjøre utregninger på bl.a. missilbaner</a:t>
            </a:r>
          </a:p>
          <a:p>
            <a:pPr>
              <a:lnSpc>
                <a:spcPct val="150000"/>
              </a:lnSpc>
            </a:pPr>
            <a:r>
              <a:rPr lang="nb-NO" dirty="0"/>
              <a:t>Kostet $ 500,000</a:t>
            </a:r>
          </a:p>
          <a:p>
            <a:pPr>
              <a:lnSpc>
                <a:spcPct val="150000"/>
              </a:lnSpc>
            </a:pPr>
            <a:r>
              <a:rPr lang="nb-NO" dirty="0"/>
              <a:t>Veide 30 tonn</a:t>
            </a:r>
          </a:p>
          <a:p>
            <a:pPr>
              <a:lnSpc>
                <a:spcPct val="150000"/>
              </a:lnSpc>
            </a:pPr>
            <a:r>
              <a:rPr lang="nb-NO" dirty="0"/>
              <a:t>Brukte 30 sek. på å regne ut noe som ville tatt et team 12 timer</a:t>
            </a:r>
          </a:p>
        </p:txBody>
      </p:sp>
    </p:spTree>
    <p:extLst>
      <p:ext uri="{BB962C8B-B14F-4D97-AF65-F5344CB8AC3E}">
        <p14:creationId xmlns:p14="http://schemas.microsoft.com/office/powerpoint/2010/main" val="2017948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AA0F15E-BCDB-4F77-8969-BFAA097E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Plassholder for innhold 3">
            <a:extLst>
              <a:ext uri="{FF2B5EF4-FFF2-40B4-BE49-F238E27FC236}">
                <a16:creationId xmlns:a16="http://schemas.microsoft.com/office/drawing/2014/main" id="{1014BFDB-9139-44DD-9E44-C29A036ADF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071" y="0"/>
            <a:ext cx="9145858" cy="688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674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FA1CE41-C5F5-42C0-A5C1-BD9CE4765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Fra da til nå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F32103D-2FE8-4D0C-89B2-7F1CFDD1C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nb-NO" dirty="0"/>
              <a:t>Datamaskiner var store investeringer og var omtrent kun å finne på universiteter</a:t>
            </a:r>
          </a:p>
          <a:p>
            <a:pPr>
              <a:lnSpc>
                <a:spcPct val="150000"/>
              </a:lnSpc>
            </a:pPr>
            <a:r>
              <a:rPr lang="nb-NO" dirty="0"/>
              <a:t>Ble ofte brukt til å gjøre store utregninger på rekordtid</a:t>
            </a:r>
          </a:p>
          <a:p>
            <a:pPr>
              <a:lnSpc>
                <a:spcPct val="150000"/>
              </a:lnSpc>
            </a:pPr>
            <a:r>
              <a:rPr lang="nb-NO" dirty="0"/>
              <a:t>Brukte vakuumrør til å flytte elektriske signaler fra et sted i maskinen til et annet</a:t>
            </a:r>
          </a:p>
          <a:p>
            <a:pPr>
              <a:lnSpc>
                <a:spcPct val="150000"/>
              </a:lnSpc>
            </a:pPr>
            <a:r>
              <a:rPr lang="nb-NO" dirty="0"/>
              <a:t>Var avhengig av at mennesker styrte elektrisk strøm dit det skulle</a:t>
            </a:r>
          </a:p>
        </p:txBody>
      </p:sp>
    </p:spTree>
    <p:extLst>
      <p:ext uri="{BB962C8B-B14F-4D97-AF65-F5344CB8AC3E}">
        <p14:creationId xmlns:p14="http://schemas.microsoft.com/office/powerpoint/2010/main" val="2080048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48DFD0F-66AF-4219-A7ED-6EA83A53C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"Revolusjonen"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4A2A3BA-8B5E-4F4F-99CD-47112D638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07927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nb-NO" b="1" dirty="0"/>
              <a:t>Mikroprosessoren, Ted Hoff, 1971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 Var på størrelsen med en fingernegl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De kunne kjøre programmer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Lagre informasjon</a:t>
            </a:r>
          </a:p>
          <a:p>
            <a:pPr lvl="1">
              <a:lnSpc>
                <a:spcPct val="150000"/>
              </a:lnSpc>
            </a:pPr>
            <a:r>
              <a:rPr lang="nb-NO" dirty="0"/>
              <a:t>Håndtere data helt selv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30D89FB9-772F-4900-965D-F8B396316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754" y="937848"/>
            <a:ext cx="2727672" cy="2628094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F0757EE7-5F04-4AC6-9131-031253D60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494" y="3565942"/>
            <a:ext cx="4564566" cy="303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23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96BA4AC-21A3-43AE-A698-4A6076A03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"Revolusjonen"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67C8957-01D5-4603-9A0E-89B861B5A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627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nb-NO" dirty="0"/>
              <a:t>Dette gjorde at datamaskiner kunne lages </a:t>
            </a:r>
            <a:r>
              <a:rPr lang="nb-NO" b="1" dirty="0"/>
              <a:t>mindre</a:t>
            </a:r>
            <a:r>
              <a:rPr lang="nb-NO" dirty="0"/>
              <a:t>, </a:t>
            </a:r>
            <a:r>
              <a:rPr lang="nb-NO" b="1" dirty="0"/>
              <a:t>raskere </a:t>
            </a:r>
            <a:r>
              <a:rPr lang="nb-NO" dirty="0"/>
              <a:t>og </a:t>
            </a:r>
            <a:r>
              <a:rPr lang="nb-NO" b="1" dirty="0"/>
              <a:t>billigere</a:t>
            </a:r>
          </a:p>
          <a:p>
            <a:pPr>
              <a:lnSpc>
                <a:spcPct val="150000"/>
              </a:lnSpc>
            </a:pPr>
            <a:r>
              <a:rPr lang="nb-NO" dirty="0"/>
              <a:t>MITS Altair 8800, $400-$600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nb-NO" dirty="0"/>
              <a:t>(MITS ansatte senere Bill Gates)</a:t>
            </a:r>
          </a:p>
          <a:p>
            <a:pPr marL="0" indent="0">
              <a:lnSpc>
                <a:spcPct val="150000"/>
              </a:lnSpc>
              <a:buNone/>
            </a:pPr>
            <a:endParaRPr lang="nb-NO" sz="1000" b="1" dirty="0"/>
          </a:p>
          <a:p>
            <a:pPr marL="0" indent="0">
              <a:lnSpc>
                <a:spcPct val="150000"/>
              </a:lnSpc>
              <a:buNone/>
            </a:pPr>
            <a:r>
              <a:rPr lang="nb-NO" sz="1000" b="1" dirty="0"/>
              <a:t>Micro Instrumentation and </a:t>
            </a:r>
            <a:r>
              <a:rPr lang="nb-NO" sz="1000" b="1" dirty="0" err="1"/>
              <a:t>Telemetry</a:t>
            </a:r>
            <a:r>
              <a:rPr lang="nb-NO" sz="1000" b="1" dirty="0"/>
              <a:t> Systems</a:t>
            </a:r>
          </a:p>
          <a:p>
            <a:pPr marL="0" indent="0">
              <a:lnSpc>
                <a:spcPct val="150000"/>
              </a:lnSpc>
              <a:buNone/>
            </a:pPr>
            <a:endParaRPr lang="nb-NO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9E423651-608E-485B-916F-692D1B741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849" y="1825625"/>
            <a:ext cx="5351561" cy="334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45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432</Words>
  <Application>Microsoft Office PowerPoint</Application>
  <PresentationFormat>Widescreen</PresentationFormat>
  <Paragraphs>89</Paragraphs>
  <Slides>23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Helvetica-Light</vt:lpstr>
      <vt:lpstr>Office-tema</vt:lpstr>
      <vt:lpstr>Forberedelseskurs i programmering</vt:lpstr>
      <vt:lpstr>Tirsdag</vt:lpstr>
      <vt:lpstr>Datamaskinen</vt:lpstr>
      <vt:lpstr>Historie</vt:lpstr>
      <vt:lpstr>ENIAC</vt:lpstr>
      <vt:lpstr>PowerPoint-presentasjon</vt:lpstr>
      <vt:lpstr>Fra da til nå</vt:lpstr>
      <vt:lpstr>"Revolusjonen"</vt:lpstr>
      <vt:lpstr>"Revolusjonen"</vt:lpstr>
      <vt:lpstr>Datamaskiner er i dag små, raske og kostnadseffektive</vt:lpstr>
      <vt:lpstr>Michigan Micro Mote (M3) &lt; 0.5 cm (verdens minste datamaskin)</vt:lpstr>
      <vt:lpstr>Hovedkomponenter</vt:lpstr>
      <vt:lpstr>PowerPoint-presentasjon</vt:lpstr>
      <vt:lpstr>Oppgaver</vt:lpstr>
      <vt:lpstr>PowerPoint-presentasjon</vt:lpstr>
      <vt:lpstr>Eksempel: trykke på en tast</vt:lpstr>
      <vt:lpstr>Eksempel: trykke på en tast</vt:lpstr>
      <vt:lpstr>Eksempel: trykke på en tast</vt:lpstr>
      <vt:lpstr>Eksempel: trykke på en tast</vt:lpstr>
      <vt:lpstr>Eksempel: trykke på en tast</vt:lpstr>
      <vt:lpstr>Eksempel: trykke på en tast</vt:lpstr>
      <vt:lpstr>Oppgaver</vt:lpstr>
      <vt:lpstr>Programmeringsspråk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Forberedelseskurs i programmering</dc:title>
  <dc:creator>Tommy Abelsen</dc:creator>
  <cp:lastModifiedBy>Tommy Abelsen</cp:lastModifiedBy>
  <cp:revision>11</cp:revision>
  <dcterms:created xsi:type="dcterms:W3CDTF">2017-07-28T15:08:37Z</dcterms:created>
  <dcterms:modified xsi:type="dcterms:W3CDTF">2017-07-30T17:05:10Z</dcterms:modified>
</cp:coreProperties>
</file>

<file path=docProps/thumbnail.jpeg>
</file>